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83" r:id="rId3"/>
    <p:sldId id="269" r:id="rId4"/>
    <p:sldId id="278" r:id="rId5"/>
    <p:sldId id="284" r:id="rId6"/>
    <p:sldId id="286" r:id="rId7"/>
    <p:sldId id="285" r:id="rId8"/>
    <p:sldId id="287" r:id="rId9"/>
    <p:sldId id="279" r:id="rId10"/>
    <p:sldId id="280" r:id="rId11"/>
    <p:sldId id="281" r:id="rId12"/>
    <p:sldId id="270" r:id="rId13"/>
    <p:sldId id="288" r:id="rId14"/>
    <p:sldId id="271" r:id="rId15"/>
    <p:sldId id="275" r:id="rId16"/>
    <p:sldId id="276" r:id="rId17"/>
    <p:sldId id="277" r:id="rId18"/>
    <p:sldId id="282" r:id="rId19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06" d="100"/>
          <a:sy n="106" d="100"/>
        </p:scale>
        <p:origin x="-16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F794-C895-4B34-B804-2354C417239C}" type="datetimeFigureOut">
              <a:rPr lang="ru-RU" smtClean="0"/>
              <a:pPr/>
              <a:t>15.01.2022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E48AB-84EC-4E8E-9944-7FCD6135A77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i="1" dirty="0"/>
              <a:t>МДК. 04.01 Внедрение и поддержка компьютерных систем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381000" y="228600"/>
            <a:ext cx="8229600" cy="4525963"/>
          </a:xfrm>
        </p:spPr>
        <p:txBody>
          <a:bodyPr/>
          <a:lstStyle/>
          <a:p>
            <a:pPr algn="just">
              <a:buNone/>
            </a:pPr>
            <a:r>
              <a:rPr lang="ru-RU" dirty="0" smtClean="0"/>
              <a:t>		Если раньше можно было по пальцам перечислить основные категории ПО — операционные системы, трансляторы, пакеты прикладных программ, то сейчас ситуация коренным образом изменилась.</a:t>
            </a:r>
          </a:p>
          <a:p>
            <a:pPr algn="just"/>
            <a:endParaRPr lang="ru-RU" dirty="0"/>
          </a:p>
        </p:txBody>
      </p:sp>
      <p:pic>
        <p:nvPicPr>
          <p:cNvPr id="9218" name="Picture 2" descr="Photoshop CC MULTI PL GOV - subskrypcja na rok - Электроника -  komputronik.r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86000"/>
            <a:ext cx="2381250" cy="2314575"/>
          </a:xfrm>
          <a:prstGeom prst="rect">
            <a:avLst/>
          </a:prstGeom>
          <a:noFill/>
        </p:spPr>
      </p:pic>
      <p:pic>
        <p:nvPicPr>
          <p:cNvPr id="9220" name="Picture 4" descr="Microsoft Office — Википедия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438400"/>
            <a:ext cx="4800600" cy="4800600"/>
          </a:xfrm>
          <a:prstGeom prst="rect">
            <a:avLst/>
          </a:prstGeom>
          <a:noFill/>
        </p:spPr>
      </p:pic>
      <p:pic>
        <p:nvPicPr>
          <p:cNvPr id="9222" name="Picture 6" descr="App Store: Final Cut Pr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362200"/>
            <a:ext cx="3867150" cy="3867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626291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ru-RU" dirty="0" smtClean="0"/>
              <a:t>		На сегодняшний день можно сказать, что более или менее определённо сложились следующие группы программного обеспечения:</a:t>
            </a:r>
          </a:p>
          <a:p>
            <a:pPr lvl="0"/>
            <a:r>
              <a:rPr lang="ru-RU" dirty="0" smtClean="0"/>
              <a:t>операционные системы и оболочки;</a:t>
            </a:r>
          </a:p>
          <a:p>
            <a:pPr lvl="0"/>
            <a:r>
              <a:rPr lang="ru-RU" dirty="0" smtClean="0"/>
              <a:t>системы программирования (трансляторы, библиотеки подпрограмм, отладчики и т.д.);</a:t>
            </a:r>
          </a:p>
          <a:p>
            <a:pPr lvl="0"/>
            <a:r>
              <a:rPr lang="ru-RU" dirty="0" smtClean="0"/>
              <a:t>инструментальные системы;</a:t>
            </a:r>
          </a:p>
          <a:p>
            <a:pPr lvl="0"/>
            <a:r>
              <a:rPr lang="ru-RU" dirty="0" smtClean="0"/>
              <a:t>интегрированные пакеты программ;</a:t>
            </a:r>
          </a:p>
          <a:p>
            <a:pPr lvl="0"/>
            <a:r>
              <a:rPr lang="ru-RU" dirty="0" smtClean="0"/>
              <a:t>динамические электронные таблицы;</a:t>
            </a:r>
          </a:p>
          <a:p>
            <a:pPr lvl="0"/>
            <a:r>
              <a:rPr lang="ru-RU" dirty="0" smtClean="0"/>
              <a:t>системы машинной графики;</a:t>
            </a:r>
          </a:p>
          <a:p>
            <a:pPr lvl="0"/>
            <a:r>
              <a:rPr lang="ru-RU" dirty="0" smtClean="0"/>
              <a:t>системы управления базами данных (СУБД);</a:t>
            </a:r>
          </a:p>
          <a:p>
            <a:pPr lvl="0"/>
            <a:r>
              <a:rPr lang="ru-RU" dirty="0" smtClean="0"/>
              <a:t>прикладное программное обеспечение.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715000"/>
          </a:xfrm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ru-RU" dirty="0"/>
              <a:t>		</a:t>
            </a:r>
          </a:p>
          <a:p>
            <a:pPr algn="just">
              <a:buNone/>
            </a:pPr>
            <a:r>
              <a:rPr lang="ru-RU" dirty="0"/>
              <a:t>		</a:t>
            </a:r>
            <a:r>
              <a:rPr lang="ru-RU" dirty="0" smtClean="0"/>
              <a:t>Программная совместимость – возможность выполнение одних и тех же программ на разных компьютерах с получением одинаковых результатов.</a:t>
            </a:r>
          </a:p>
          <a:p>
            <a:pPr algn="just">
              <a:buNone/>
            </a:pPr>
            <a:r>
              <a:rPr lang="ru-RU" dirty="0" smtClean="0"/>
              <a:t>		В </a:t>
            </a:r>
            <a:r>
              <a:rPr lang="ru-RU" dirty="0"/>
              <a:t>программную часть входят приложения, используемые конечными пользователями. В какой-то степени к программной части стоит отнести и совместимость драйверов устройств. Ведь если для этой операционной системы нет соответствующих драйверов, то и аппаратная часть работать не будет</a:t>
            </a:r>
            <a:r>
              <a:rPr lang="ru-RU" dirty="0" smtClean="0"/>
              <a:t>.</a:t>
            </a:r>
          </a:p>
          <a:p>
            <a:pPr algn="just">
              <a:buNone/>
            </a:pPr>
            <a:r>
              <a:rPr lang="ru-RU" dirty="0" smtClean="0"/>
              <a:t>		Для проверки программной совместимости в начале 90 годов рекомендовалось использование компьютерных игр, например, DOOM.</a:t>
            </a: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14400"/>
          </a:xfrm>
        </p:spPr>
        <p:txBody>
          <a:bodyPr/>
          <a:lstStyle/>
          <a:p>
            <a:pPr algn="ctr"/>
            <a:r>
              <a:rPr lang="ru-RU" dirty="0" smtClean="0"/>
              <a:t>Потянет?</a:t>
            </a:r>
            <a:endParaRPr lang="ru-RU" dirty="0"/>
          </a:p>
        </p:txBody>
      </p:sp>
      <p:pic>
        <p:nvPicPr>
          <p:cNvPr id="31746" name="Picture 2" descr="Crysis Remastered Tril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609600"/>
            <a:ext cx="3414889" cy="1920875"/>
          </a:xfrm>
          <a:prstGeom prst="rect">
            <a:avLst/>
          </a:prstGeom>
          <a:noFill/>
        </p:spPr>
      </p:pic>
      <p:pic>
        <p:nvPicPr>
          <p:cNvPr id="31752" name="Picture 8" descr="New Memes Apaixonados Drake 32 Ideas | New memes, Meme template, Drake mem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514600"/>
            <a:ext cx="5029200" cy="4108524"/>
          </a:xfrm>
          <a:prstGeom prst="rect">
            <a:avLst/>
          </a:prstGeom>
          <a:noFill/>
        </p:spPr>
      </p:pic>
      <p:pic>
        <p:nvPicPr>
          <p:cNvPr id="31748" name="Picture 4" descr="Древний ПК Commodore 64 до сих пор используется в польской автомастерской |  | Digistream.ru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4572000"/>
            <a:ext cx="3435864" cy="1981200"/>
          </a:xfrm>
          <a:prstGeom prst="rect">
            <a:avLst/>
          </a:prstGeom>
          <a:noFill/>
        </p:spPr>
      </p:pic>
      <p:pic>
        <p:nvPicPr>
          <p:cNvPr id="31750" name="Picture 6" descr="Игровой ПК 2020: собираем мощный компьютер, два варианта сборки в  зависимости от цены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2514599"/>
            <a:ext cx="3429000" cy="19288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19472"/>
          </a:xfrm>
        </p:spPr>
        <p:txBody>
          <a:bodyPr>
            <a:normAutofit fontScale="85000" lnSpcReduction="10000"/>
          </a:bodyPr>
          <a:lstStyle/>
          <a:p>
            <a:pPr algn="just">
              <a:buNone/>
            </a:pPr>
            <a:r>
              <a:rPr lang="ru-RU" dirty="0"/>
              <a:t>		Проверка приложений на совместимость с новой операционной системой довольно ответственное занятие на этапе планирования развертывания. Не зависимо от того, какие приложения используются в </a:t>
            </a:r>
            <a:r>
              <a:rPr lang="ru-RU" dirty="0" smtClean="0"/>
              <a:t>организации</a:t>
            </a:r>
            <a:r>
              <a:rPr lang="ru-RU" dirty="0"/>
              <a:t>, перед началом развертывания необходимо убедиться, что все они совместимы с новой операционной системой. Если какие-либо приложения не совместимы, необходимо получить их обновленные версии, эмулировать работу в другой операционной системе </a:t>
            </a:r>
            <a:r>
              <a:rPr lang="ru-RU" dirty="0" smtClean="0"/>
              <a:t>или </a:t>
            </a:r>
            <a:r>
              <a:rPr lang="ru-RU" dirty="0"/>
              <a:t>воспользоваться, хотя бы на время, эквивалентами-заменителями. Также есть вариант отказаться от использования несовместимых приложений, но это уже крайний вариант.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Поддержка рабочей среды (совместимость приложений)</a:t>
            </a:r>
            <a:br>
              <a:rPr lang="ru-RU" dirty="0"/>
            </a:b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22427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dirty="0"/>
              <a:t>1. Запуск и установка приложения.</a:t>
            </a:r>
          </a:p>
          <a:p>
            <a:pPr algn="just">
              <a:buNone/>
            </a:pPr>
            <a:r>
              <a:rPr lang="ru-RU" dirty="0"/>
              <a:t>		 Во время запуска и установки приложения помешать установки могут 2 проблемы:</a:t>
            </a:r>
          </a:p>
          <a:p>
            <a:pPr algn="just"/>
            <a:r>
              <a:rPr lang="ru-RU" dirty="0"/>
              <a:t>Приложение пытается копировать файлы и ярлыки, которые были правомочны для предыдущей ос, но не существуют в новой</a:t>
            </a:r>
          </a:p>
          <a:p>
            <a:pPr algn="just"/>
            <a:r>
              <a:rPr lang="ru-RU" dirty="0"/>
              <a:t>Приложение пытается сослаться на компоненты, которые в новой ОС были переименованы</a:t>
            </a:r>
          </a:p>
          <a:p>
            <a:pPr algn="just"/>
            <a:r>
              <a:rPr lang="ru-RU" dirty="0"/>
              <a:t>2. Контроль пользовательской учетной записи (</a:t>
            </a:r>
            <a:r>
              <a:rPr lang="ru-RU" dirty="0" err="1"/>
              <a:t>uac</a:t>
            </a:r>
            <a:r>
              <a:rPr lang="ru-RU" dirty="0"/>
              <a:t>).</a:t>
            </a:r>
          </a:p>
          <a:p>
            <a:pPr algn="just">
              <a:buNone/>
            </a:pPr>
            <a:r>
              <a:rPr lang="ru-RU" dirty="0"/>
              <a:t>		 </a:t>
            </a:r>
            <a:r>
              <a:rPr lang="ru-RU" dirty="0" err="1"/>
              <a:t>Uac</a:t>
            </a:r>
            <a:r>
              <a:rPr lang="ru-RU" dirty="0"/>
              <a:t> увеличивает безопасность </a:t>
            </a:r>
            <a:r>
              <a:rPr lang="ru-RU" dirty="0" err="1"/>
              <a:t>Windows</a:t>
            </a:r>
            <a:r>
              <a:rPr lang="ru-RU" dirty="0"/>
              <a:t>, ограничивая доступ к ПК без уровня администратора, что ограничивает запуск приложения большинству пользователей.</a:t>
            </a:r>
          </a:p>
          <a:p>
            <a:pPr algn="just"/>
            <a:r>
              <a:rPr lang="ru-RU" dirty="0"/>
              <a:t>3. 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err="1"/>
              <a:t>Resource</a:t>
            </a:r>
            <a:r>
              <a:rPr lang="ru-RU" dirty="0"/>
              <a:t> </a:t>
            </a:r>
            <a:r>
              <a:rPr lang="ru-RU" dirty="0" err="1"/>
              <a:t>Protection</a:t>
            </a:r>
            <a:r>
              <a:rPr lang="ru-RU" dirty="0"/>
              <a:t> предназначен для защиты ресурсов </a:t>
            </a:r>
            <a:r>
              <a:rPr lang="ru-RU" dirty="0" err="1"/>
              <a:t>Windows</a:t>
            </a:r>
            <a:r>
              <a:rPr lang="ru-RU" dirty="0"/>
              <a:t> (файлов, папок, реестра) в режиме только для чтения. Установщики приложений, пытавшиеся заменить, удалить, изменить находящиеся под защитой </a:t>
            </a:r>
            <a:r>
              <a:rPr lang="ru-RU" dirty="0" err="1"/>
              <a:t>wrp</a:t>
            </a:r>
            <a:r>
              <a:rPr lang="ru-RU" dirty="0"/>
              <a:t> файла могут вызвать сбой с сообщением об ошибке, указывающий на невозможность обновления ресурса.</a:t>
            </a:r>
          </a:p>
          <a:p>
            <a:pPr algn="just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Причины возникновения проблем совместимости ПО: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ru-RU" dirty="0"/>
              <a:t>4. 64-bit архитектура. Переход на 64-bit архитектуру может вызвать проблемы совместимости</a:t>
            </a:r>
          </a:p>
          <a:p>
            <a:r>
              <a:rPr lang="ru-RU" dirty="0"/>
              <a:t>5. Изменение версии ОС. Это изменение влияет на приложение или установщик, что вызывает сбой.</a:t>
            </a:r>
          </a:p>
          <a:p>
            <a:r>
              <a:rPr lang="ru-RU" dirty="0"/>
              <a:t>6. Драйвера ядра - должны поддерживать новую ОС или быть обновлены.</a:t>
            </a:r>
          </a:p>
          <a:p>
            <a:r>
              <a:rPr lang="ru-RU" dirty="0"/>
              <a:t>7. Устаревшие компоненты - становятся причиной сбоя в работе и установке приложений.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07187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dirty="0"/>
              <a:t>1. Изменения конфигурации существующего </a:t>
            </a:r>
            <a:r>
              <a:rPr lang="ru-RU" dirty="0" smtClean="0"/>
              <a:t>приложения </a:t>
            </a:r>
            <a:r>
              <a:rPr lang="ru-RU" dirty="0"/>
              <a:t>для обнаружения проблем и создания исправления данного приложения</a:t>
            </a:r>
          </a:p>
          <a:p>
            <a:pPr algn="just"/>
            <a:r>
              <a:rPr lang="ru-RU" dirty="0"/>
              <a:t>2. Применение пакетов обновлений или обновлений к приложению.</a:t>
            </a:r>
          </a:p>
          <a:p>
            <a:pPr algn="just"/>
            <a:r>
              <a:rPr lang="ru-RU" dirty="0"/>
              <a:t>3. </a:t>
            </a:r>
            <a:r>
              <a:rPr lang="ru-RU" dirty="0" err="1"/>
              <a:t>Апгрейд</a:t>
            </a:r>
            <a:r>
              <a:rPr lang="ru-RU" dirty="0"/>
              <a:t> приложений для совместимого релиза (лучшее решение - обновить до более новой версии)</a:t>
            </a:r>
          </a:p>
          <a:p>
            <a:pPr algn="just"/>
            <a:r>
              <a:rPr lang="ru-RU" dirty="0"/>
              <a:t>4. Изменений конфигурации безопасности (например: добавить сайт в список надежных сайтов или выключить защищенный режим (не рекомендуется))</a:t>
            </a:r>
          </a:p>
          <a:p>
            <a:pPr algn="just"/>
            <a:r>
              <a:rPr lang="ru-RU" dirty="0"/>
              <a:t>5. Запуск приложения в </a:t>
            </a:r>
            <a:r>
              <a:rPr lang="ru-RU" dirty="0" err="1"/>
              <a:t>виртуализированной</a:t>
            </a:r>
            <a:r>
              <a:rPr lang="ru-RU" dirty="0"/>
              <a:t> среде (запустить приложение в другой ос используя инструменты виртуализации)</a:t>
            </a:r>
          </a:p>
          <a:p>
            <a:pPr algn="just"/>
            <a:r>
              <a:rPr lang="ru-RU" dirty="0"/>
              <a:t>6. Использование функции совместимости приложения: запуск приложения в режиме эмуляции, применение мастера совместимости программ</a:t>
            </a:r>
          </a:p>
          <a:p>
            <a:pPr algn="just"/>
            <a:r>
              <a:rPr lang="ru-RU" dirty="0"/>
              <a:t>7. Выбор другого приложения, которое выполняет ту же самую функцию, но не имеет проблем с совместимостью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Методы уменьшения проблем с совместимостью: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1. Конспект</a:t>
            </a:r>
          </a:p>
          <a:p>
            <a:r>
              <a:rPr lang="ru-RU" dirty="0" smtClean="0"/>
              <a:t>2. </a:t>
            </a:r>
            <a:r>
              <a:rPr lang="ru-RU" dirty="0" err="1" smtClean="0"/>
              <a:t>Лаб</a:t>
            </a:r>
            <a:r>
              <a:rPr lang="ru-RU" dirty="0" smtClean="0"/>
              <a:t> раб №2 (3.</a:t>
            </a:r>
            <a:r>
              <a:rPr lang="en-US" dirty="0" err="1" smtClean="0"/>
              <a:t>docx</a:t>
            </a:r>
            <a:r>
              <a:rPr lang="en-US" dirty="0" smtClean="0"/>
              <a:t>)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Задание</a:t>
            </a:r>
            <a:endParaRPr lang="ru-RU" dirty="0"/>
          </a:p>
        </p:txBody>
      </p:sp>
      <p:sp>
        <p:nvSpPr>
          <p:cNvPr id="1026" name="AutoShape 2" descr="Опыт - сын ошибок трудных / Баги доты / D1Stats Blo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28" name="AutoShape 4" descr="D1Stats Blo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0" name="AutoShape 6" descr="D1Stats Blo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1" name="Picture 7" descr="C:\Users\Кирилл\Downloads\Без названия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514600"/>
            <a:ext cx="4191000" cy="4191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09600" y="25908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Понятие совместимости на этапе обследования</a:t>
            </a:r>
            <a:endParaRPr lang="ru-RU" dirty="0"/>
          </a:p>
        </p:txBody>
      </p:sp>
      <p:pic>
        <p:nvPicPr>
          <p:cNvPr id="1026" name="Picture 2" descr="Психологическая совместимость супругов | Сковоронок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810000"/>
            <a:ext cx="4724400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buNone/>
            </a:pPr>
            <a:r>
              <a:rPr lang="ru-RU" dirty="0"/>
              <a:t>		При переходе с одной </a:t>
            </a:r>
            <a:r>
              <a:rPr lang="ru-RU" dirty="0" smtClean="0"/>
              <a:t>компьютерной </a:t>
            </a:r>
            <a:r>
              <a:rPr lang="ru-RU" dirty="0"/>
              <a:t>системы на другую, перед всеми без исключения организациями встает вопрос совместимости. </a:t>
            </a:r>
            <a:endParaRPr lang="ru-RU" dirty="0" smtClean="0"/>
          </a:p>
          <a:p>
            <a:pPr algn="just">
              <a:buNone/>
            </a:pPr>
            <a:r>
              <a:rPr lang="ru-RU" b="1" dirty="0" smtClean="0"/>
              <a:t>		Совместимость</a:t>
            </a:r>
            <a:r>
              <a:rPr lang="ru-RU" dirty="0" smtClean="0"/>
              <a:t> — способность различных объектов аппаратных или программных компонентов — взаимодействовать друг с другом.</a:t>
            </a:r>
          </a:p>
          <a:p>
            <a:pPr algn="just">
              <a:buNone/>
            </a:pPr>
            <a:r>
              <a:rPr lang="ru-RU" dirty="0" smtClean="0"/>
              <a:t>Совместимость </a:t>
            </a:r>
            <a:r>
              <a:rPr lang="ru-RU" dirty="0"/>
              <a:t>компьютерного парка </a:t>
            </a:r>
            <a:r>
              <a:rPr lang="ru-RU" dirty="0" smtClean="0"/>
              <a:t> </a:t>
            </a:r>
            <a:r>
              <a:rPr lang="ru-RU" dirty="0"/>
              <a:t>принято делить на 2 части:</a:t>
            </a:r>
          </a:p>
          <a:p>
            <a:r>
              <a:rPr lang="ru-RU" dirty="0"/>
              <a:t>Аппаратная совместимость.</a:t>
            </a:r>
          </a:p>
          <a:p>
            <a:r>
              <a:rPr lang="ru-RU" i="1" dirty="0"/>
              <a:t>Программная совместимость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/>
              <a:t>Совместимость?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304800" y="1481328"/>
            <a:ext cx="8382000" cy="4525963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ru-RU" dirty="0" smtClean="0"/>
              <a:t>		В аппаратную совместимость входит соответствие физической составляющей компьютеров требованиям, необходимым для корректной работы операционной системы и приложений.</a:t>
            </a:r>
          </a:p>
          <a:p>
            <a:r>
              <a:rPr lang="ru-RU" dirty="0" smtClean="0"/>
              <a:t>	 Аппаратная совместимость: </a:t>
            </a:r>
          </a:p>
          <a:p>
            <a:r>
              <a:rPr lang="ru-RU" dirty="0" smtClean="0"/>
              <a:t>а) комплектующие, удовлетворяющие одному стандарту, являются взаимозаменяемыми; </a:t>
            </a:r>
          </a:p>
          <a:p>
            <a:r>
              <a:rPr lang="ru-RU" dirty="0" smtClean="0"/>
              <a:t>б) различные части компьютера не конфликтуют между собой.</a:t>
            </a:r>
          </a:p>
          <a:p>
            <a:pPr algn="just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Аппаратная совместимость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Совместимы?</a:t>
            </a:r>
            <a:endParaRPr lang="ru-RU" dirty="0"/>
          </a:p>
        </p:txBody>
      </p:sp>
      <p:pic>
        <p:nvPicPr>
          <p:cNvPr id="27650" name="Picture 2" descr="Процессор AMD Ryzen 5 2600 OEM в интернет-магазине Регард Москва - купить  по низкой цене, доставка, самовыво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543299"/>
            <a:ext cx="3300812" cy="3314701"/>
          </a:xfrm>
          <a:prstGeom prst="rect">
            <a:avLst/>
          </a:prstGeom>
          <a:noFill/>
        </p:spPr>
      </p:pic>
      <p:pic>
        <p:nvPicPr>
          <p:cNvPr id="27652" name="Picture 4" descr="LGA 1200 — Википедия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47800"/>
            <a:ext cx="4038600" cy="3779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9698" name="Picture 2" descr="Steve Carrell, No, God No, Stop, Funny GIF | Gfycat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609600"/>
            <a:ext cx="6858000" cy="56070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Взаимозаменяемы?</a:t>
            </a:r>
            <a:endParaRPr lang="ru-RU" dirty="0"/>
          </a:p>
        </p:txBody>
      </p:sp>
      <p:pic>
        <p:nvPicPr>
          <p:cNvPr id="28674" name="Picture 2" descr="Чем отличается DDR3, DDR4, DDR5: разница, совместимость, сравнени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447800"/>
            <a:ext cx="5638800" cy="51151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22" name="Picture 2" descr="Как сказать по-английски, что вы не верите ни единому слову | white_kiwi |  Яндекс Дзен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066800"/>
            <a:ext cx="7772400" cy="4404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ru-RU" sz="2800" dirty="0" smtClean="0"/>
              <a:t>		Все программы, работающие на компьютере, можно условно разделить на три категории:</a:t>
            </a:r>
            <a:endParaRPr lang="ru-RU" sz="2000" dirty="0" smtClean="0"/>
          </a:p>
          <a:p>
            <a:pPr lvl="0" algn="just"/>
            <a:r>
              <a:rPr lang="ru-RU" sz="2800" b="1" i="1" dirty="0" smtClean="0"/>
              <a:t>прикладные</a:t>
            </a:r>
            <a:r>
              <a:rPr lang="ru-RU" sz="2800" dirty="0" smtClean="0"/>
              <a:t>  программы, непосредственно обеспечивающие выполнение необходимых пользователям работ;</a:t>
            </a:r>
            <a:endParaRPr lang="ru-RU" sz="2000" dirty="0" smtClean="0"/>
          </a:p>
          <a:p>
            <a:pPr lvl="0" algn="just"/>
            <a:r>
              <a:rPr lang="ru-RU" sz="2800" b="1" i="1" dirty="0" smtClean="0"/>
              <a:t>системные</a:t>
            </a:r>
            <a:r>
              <a:rPr lang="ru-RU" sz="2800" dirty="0" smtClean="0"/>
              <a:t>  программы - операционная система и программы выполняющие различные вспомогательные функции, например:</a:t>
            </a:r>
            <a:endParaRPr lang="ru-RU" sz="2000" dirty="0" smtClean="0"/>
          </a:p>
          <a:p>
            <a:pPr lvl="1" algn="just"/>
            <a:r>
              <a:rPr lang="ru-RU" sz="2400" dirty="0" smtClean="0"/>
              <a:t>управление ресурсами компьютера (драйвера);</a:t>
            </a:r>
            <a:endParaRPr lang="ru-RU" sz="1800" dirty="0" smtClean="0"/>
          </a:p>
          <a:p>
            <a:pPr lvl="1" algn="just"/>
            <a:r>
              <a:rPr lang="ru-RU" sz="2400" dirty="0" smtClean="0"/>
              <a:t>создание копий используемой информации;</a:t>
            </a:r>
            <a:endParaRPr lang="ru-RU" sz="1800" dirty="0" smtClean="0"/>
          </a:p>
          <a:p>
            <a:pPr lvl="1" algn="just"/>
            <a:r>
              <a:rPr lang="ru-RU" sz="2400" dirty="0" smtClean="0"/>
              <a:t>проверка работоспособности устройств компьютера;</a:t>
            </a:r>
            <a:endParaRPr lang="ru-RU" sz="1800" dirty="0" smtClean="0"/>
          </a:p>
          <a:p>
            <a:pPr lvl="0" algn="just"/>
            <a:r>
              <a:rPr lang="ru-RU" sz="2800" b="1" i="1" dirty="0" smtClean="0"/>
              <a:t>инструментальные</a:t>
            </a:r>
            <a:r>
              <a:rPr lang="ru-RU" sz="2800" dirty="0" smtClean="0"/>
              <a:t> программные системы, облегчающие процесс создания новых программ для компьютера.</a:t>
            </a:r>
            <a:endParaRPr lang="ru-RU" sz="2000" dirty="0" smtClean="0"/>
          </a:p>
          <a:p>
            <a:pPr algn="just"/>
            <a:endParaRPr lang="ru-RU" dirty="0"/>
          </a:p>
        </p:txBody>
      </p:sp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dirty="0" smtClean="0"/>
              <a:t>Программная совместимость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2207</TotalTime>
  <Words>239</Words>
  <Application>Microsoft Office PowerPoint</Application>
  <PresentationFormat>Экран (4:3)</PresentationFormat>
  <Paragraphs>63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Открытая</vt:lpstr>
      <vt:lpstr>МДК. 04.01 Внедрение и поддержка компьютерных систем</vt:lpstr>
      <vt:lpstr>Понятие совместимости на этапе обследования</vt:lpstr>
      <vt:lpstr>Совместимость?</vt:lpstr>
      <vt:lpstr>Аппаратная совместимость</vt:lpstr>
      <vt:lpstr>Совместимы?</vt:lpstr>
      <vt:lpstr>Слайд 6</vt:lpstr>
      <vt:lpstr>Взаимозаменяемы?</vt:lpstr>
      <vt:lpstr>Слайд 8</vt:lpstr>
      <vt:lpstr>Программная совместимость</vt:lpstr>
      <vt:lpstr>Слайд 10</vt:lpstr>
      <vt:lpstr>Слайд 11</vt:lpstr>
      <vt:lpstr>Слайд 12</vt:lpstr>
      <vt:lpstr>Потянет?</vt:lpstr>
      <vt:lpstr>Поддержка рабочей среды (совместимость приложений) </vt:lpstr>
      <vt:lpstr>Причины возникновения проблем совместимости ПО:</vt:lpstr>
      <vt:lpstr>Слайд 16</vt:lpstr>
      <vt:lpstr>Методы уменьшения проблем с совместимостью:</vt:lpstr>
      <vt:lpstr>Задание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МДК. 04.01 Внедрение и поддержка компьютерных систем</dc:title>
  <dc:creator>Кирилл</dc:creator>
  <cp:lastModifiedBy>Кирилл</cp:lastModifiedBy>
  <cp:revision>84</cp:revision>
  <dcterms:created xsi:type="dcterms:W3CDTF">2018-01-11T05:40:38Z</dcterms:created>
  <dcterms:modified xsi:type="dcterms:W3CDTF">2022-01-15T05:38:03Z</dcterms:modified>
</cp:coreProperties>
</file>